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uce" pitchFamily="2" charset="77"/>
      <p:regular r:id="rId24"/>
    </p:embeddedFont>
    <p:embeddedFont>
      <p:font typeface="Open Sauce Bold" pitchFamily="2" charset="77"/>
      <p:regular r:id="rId25"/>
      <p:bold r:id="rId26"/>
    </p:embeddedFont>
    <p:embeddedFont>
      <p:font typeface="Open Sauce Bold Italics" pitchFamily="2" charset="77"/>
      <p:regular r:id="rId27"/>
      <p:bold r:id="rId28"/>
      <p:italic r:id="rId29"/>
      <p:boldItalic r:id="rId30"/>
    </p:embeddedFont>
    <p:embeddedFont>
      <p:font typeface="Open Sauce Italics" pitchFamily="2" charset="77"/>
      <p:regular r:id="rId31"/>
      <p:italic r:id="rId32"/>
    </p:embeddedFont>
    <p:embeddedFont>
      <p:font typeface="Open Sauce Light" pitchFamily="2" charset="77"/>
      <p:regular r:id="rId33"/>
    </p:embeddedFont>
    <p:embeddedFont>
      <p:font typeface="Open Sauce Light Italics" pitchFamily="2" charset="77"/>
      <p:regular r:id="rId34"/>
      <p:italic r:id="rId35"/>
    </p:embeddedFont>
    <p:embeddedFont>
      <p:font typeface="Poppins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0" autoAdjust="0"/>
    <p:restoredTop sz="94593" autoAdjust="0"/>
  </p:normalViewPr>
  <p:slideViewPr>
    <p:cSldViewPr>
      <p:cViewPr varScale="1">
        <p:scale>
          <a:sx n="81" d="100"/>
          <a:sy n="81" d="100"/>
        </p:scale>
        <p:origin x="18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6A3D8-7C20-6946-A7B5-F8A2837DEE17}" type="datetimeFigureOut">
              <a:rPr lang="en-IT" smtClean="0"/>
              <a:t>15/05/25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2F300-99DA-EC47-BB1B-28AEFED711E8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1854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2F300-99DA-EC47-BB1B-28AEFED711E8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81173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" t="-3122" r="-8538" b="-5469"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-3352800" y="-1"/>
            <a:ext cx="12699346" cy="11898531"/>
            <a:chOff x="0" y="0"/>
            <a:chExt cx="927038" cy="9447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27038" cy="944755"/>
            </a:xfrm>
            <a:custGeom>
              <a:avLst/>
              <a:gdLst/>
              <a:ahLst/>
              <a:cxnLst/>
              <a:rect l="l" t="t" r="r" b="b"/>
              <a:pathLst>
                <a:path w="927038" h="944755">
                  <a:moveTo>
                    <a:pt x="927038" y="472378"/>
                  </a:moveTo>
                  <a:lnTo>
                    <a:pt x="723838" y="944755"/>
                  </a:lnTo>
                  <a:lnTo>
                    <a:pt x="203200" y="944755"/>
                  </a:lnTo>
                  <a:lnTo>
                    <a:pt x="0" y="472378"/>
                  </a:lnTo>
                  <a:lnTo>
                    <a:pt x="203200" y="0"/>
                  </a:lnTo>
                  <a:lnTo>
                    <a:pt x="723838" y="0"/>
                  </a:lnTo>
                  <a:lnTo>
                    <a:pt x="927038" y="47237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182486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698438" cy="97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981200" y="311077"/>
            <a:ext cx="11125200" cy="10166424"/>
            <a:chOff x="0" y="0"/>
            <a:chExt cx="927038" cy="9447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7038" cy="944755"/>
            </a:xfrm>
            <a:custGeom>
              <a:avLst/>
              <a:gdLst/>
              <a:ahLst/>
              <a:cxnLst/>
              <a:rect l="l" t="t" r="r" b="b"/>
              <a:pathLst>
                <a:path w="927038" h="944755">
                  <a:moveTo>
                    <a:pt x="927038" y="472378"/>
                  </a:moveTo>
                  <a:lnTo>
                    <a:pt x="723838" y="944755"/>
                  </a:lnTo>
                  <a:lnTo>
                    <a:pt x="203200" y="944755"/>
                  </a:lnTo>
                  <a:lnTo>
                    <a:pt x="0" y="472378"/>
                  </a:lnTo>
                  <a:lnTo>
                    <a:pt x="203200" y="0"/>
                  </a:lnTo>
                  <a:lnTo>
                    <a:pt x="723838" y="0"/>
                  </a:lnTo>
                  <a:lnTo>
                    <a:pt x="927038" y="47237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2331A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698438" cy="973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08783" y="7351204"/>
            <a:ext cx="9612430" cy="2935796"/>
          </a:xfrm>
          <a:custGeom>
            <a:avLst/>
            <a:gdLst/>
            <a:ahLst/>
            <a:cxnLst/>
            <a:rect l="l" t="t" r="r" b="b"/>
            <a:pathLst>
              <a:path w="9612430" h="2935796">
                <a:moveTo>
                  <a:pt x="0" y="0"/>
                </a:moveTo>
                <a:lnTo>
                  <a:pt x="9612430" y="0"/>
                </a:lnTo>
                <a:lnTo>
                  <a:pt x="9612430" y="2935796"/>
                </a:lnTo>
                <a:lnTo>
                  <a:pt x="0" y="293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4661740"/>
            <a:ext cx="9130044" cy="765765"/>
            <a:chOff x="0" y="0"/>
            <a:chExt cx="5912029" cy="4958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912029" cy="495860"/>
            </a:xfrm>
            <a:custGeom>
              <a:avLst/>
              <a:gdLst/>
              <a:ahLst/>
              <a:cxnLst/>
              <a:rect l="l" t="t" r="r" b="b"/>
              <a:pathLst>
                <a:path w="5912029" h="495860">
                  <a:moveTo>
                    <a:pt x="203200" y="0"/>
                  </a:moveTo>
                  <a:lnTo>
                    <a:pt x="5912029" y="0"/>
                  </a:lnTo>
                  <a:lnTo>
                    <a:pt x="5708829" y="495860"/>
                  </a:lnTo>
                  <a:lnTo>
                    <a:pt x="0" y="49586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28575"/>
              <a:ext cx="5708829" cy="5244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14" name="TextBox 14"/>
          <p:cNvSpPr txBox="1"/>
          <p:nvPr/>
        </p:nvSpPr>
        <p:spPr>
          <a:xfrm>
            <a:off x="1337936" y="2177749"/>
            <a:ext cx="7548070" cy="210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2"/>
              </a:lnSpc>
            </a:pPr>
            <a:r>
              <a:rPr lang="en-US" sz="762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MULTI-AGENT</a:t>
            </a:r>
          </a:p>
          <a:p>
            <a:pPr algn="l">
              <a:lnSpc>
                <a:spcPts val="7932"/>
              </a:lnSpc>
            </a:pPr>
            <a:r>
              <a:rPr lang="en-US" sz="762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7626" y="5636226"/>
            <a:ext cx="4632560" cy="780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  <a:spcBef>
                <a:spcPct val="0"/>
              </a:spcBef>
            </a:pPr>
            <a:r>
              <a:rPr lang="en-US" sz="22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Natural language-based data analysis and visualization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7936" y="4611735"/>
            <a:ext cx="8820808" cy="74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  <a:spcBef>
                <a:spcPct val="0"/>
              </a:spcBef>
            </a:pPr>
            <a:r>
              <a:rPr lang="en-US" sz="40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ITALIAN PUBLIC ADMINISTRATION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9640" y="7754490"/>
            <a:ext cx="3543300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DESIGNED BY: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Paolina Beatrice Mazza</a:t>
            </a:r>
          </a:p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Carlotta </a:t>
            </a:r>
            <a:r>
              <a:rPr lang="en-US" sz="24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Menasci</a:t>
            </a:r>
            <a:endParaRPr lang="en-US" sz="24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Alessandro </a:t>
            </a:r>
            <a:r>
              <a:rPr lang="en-US" sz="2400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Pausilli</a:t>
            </a:r>
            <a:endParaRPr lang="en-US" sz="2400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405" b="6405"/>
          <a:stretch>
            <a:fillRect/>
          </a:stretch>
        </p:blipFill>
        <p:spPr>
          <a:xfrm>
            <a:off x="590100" y="964369"/>
            <a:ext cx="17107799" cy="93226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078860" y="-33130"/>
            <a:ext cx="5875139" cy="862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  <a:spcBef>
                <a:spcPct val="0"/>
              </a:spcBef>
            </a:pPr>
            <a:r>
              <a:rPr lang="en-US" sz="5053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Memory Test</a:t>
            </a:r>
          </a:p>
        </p:txBody>
      </p:sp>
      <p:sp>
        <p:nvSpPr>
          <p:cNvPr id="4" name="Freeform 4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25861" y="1204459"/>
            <a:ext cx="18939721" cy="8730700"/>
          </a:xfrm>
          <a:custGeom>
            <a:avLst/>
            <a:gdLst/>
            <a:ahLst/>
            <a:cxnLst/>
            <a:rect l="l" t="t" r="r" b="b"/>
            <a:pathLst>
              <a:path w="18939721" h="8730700">
                <a:moveTo>
                  <a:pt x="0" y="0"/>
                </a:moveTo>
                <a:lnTo>
                  <a:pt x="18939722" y="0"/>
                </a:lnTo>
                <a:lnTo>
                  <a:pt x="18939722" y="8730700"/>
                </a:lnTo>
                <a:lnTo>
                  <a:pt x="0" y="8730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7" r="-517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TextBox 3"/>
          <p:cNvSpPr txBox="1"/>
          <p:nvPr/>
        </p:nvSpPr>
        <p:spPr>
          <a:xfrm>
            <a:off x="6723637" y="-85725"/>
            <a:ext cx="5392163" cy="727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  <a:spcBef>
                <a:spcPct val="0"/>
              </a:spcBef>
            </a:pPr>
            <a:r>
              <a:rPr lang="en-US" sz="4454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Tests...</a:t>
            </a:r>
          </a:p>
        </p:txBody>
      </p:sp>
      <p:sp>
        <p:nvSpPr>
          <p:cNvPr id="4" name="Freeform 4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850" y="906043"/>
            <a:ext cx="17452943" cy="9380957"/>
          </a:xfrm>
          <a:custGeom>
            <a:avLst/>
            <a:gdLst/>
            <a:ahLst/>
            <a:cxnLst/>
            <a:rect l="l" t="t" r="r" b="b"/>
            <a:pathLst>
              <a:path w="17452943" h="9380957">
                <a:moveTo>
                  <a:pt x="0" y="0"/>
                </a:moveTo>
                <a:lnTo>
                  <a:pt x="17452943" y="0"/>
                </a:lnTo>
                <a:lnTo>
                  <a:pt x="17452943" y="9380957"/>
                </a:lnTo>
                <a:lnTo>
                  <a:pt x="0" y="9380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TextBox 3"/>
          <p:cNvSpPr txBox="1"/>
          <p:nvPr/>
        </p:nvSpPr>
        <p:spPr>
          <a:xfrm>
            <a:off x="6723637" y="-85725"/>
            <a:ext cx="4325363" cy="727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  <a:spcBef>
                <a:spcPct val="0"/>
              </a:spcBef>
            </a:pPr>
            <a:r>
              <a:rPr lang="en-US" sz="4454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Tests...</a:t>
            </a:r>
          </a:p>
        </p:txBody>
      </p:sp>
      <p:sp>
        <p:nvSpPr>
          <p:cNvPr id="4" name="Freeform 4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64" y="1181178"/>
            <a:ext cx="18113472" cy="7924644"/>
          </a:xfrm>
          <a:custGeom>
            <a:avLst/>
            <a:gdLst/>
            <a:ahLst/>
            <a:cxnLst/>
            <a:rect l="l" t="t" r="r" b="b"/>
            <a:pathLst>
              <a:path w="18113472" h="7924644">
                <a:moveTo>
                  <a:pt x="0" y="0"/>
                </a:moveTo>
                <a:lnTo>
                  <a:pt x="18113472" y="0"/>
                </a:lnTo>
                <a:lnTo>
                  <a:pt x="18113472" y="7924644"/>
                </a:lnTo>
                <a:lnTo>
                  <a:pt x="0" y="7924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TextBox 3"/>
          <p:cNvSpPr txBox="1"/>
          <p:nvPr/>
        </p:nvSpPr>
        <p:spPr>
          <a:xfrm>
            <a:off x="6723637" y="-85725"/>
            <a:ext cx="4858763" cy="727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35"/>
              </a:lnSpc>
              <a:spcBef>
                <a:spcPct val="0"/>
              </a:spcBef>
            </a:pPr>
            <a:r>
              <a:rPr lang="en-US" sz="4454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Other Tests...</a:t>
            </a:r>
          </a:p>
        </p:txBody>
      </p:sp>
      <p:sp>
        <p:nvSpPr>
          <p:cNvPr id="4" name="Freeform 4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94385" y="1096928"/>
            <a:ext cx="17499231" cy="91900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60068" y="-114300"/>
            <a:ext cx="12627732" cy="948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55"/>
              </a:lnSpc>
              <a:spcBef>
                <a:spcPct val="0"/>
              </a:spcBef>
            </a:pPr>
            <a:r>
              <a:rPr lang="en-US" sz="5753" b="1" dirty="0" err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VisualizationAgent</a:t>
            </a:r>
            <a:r>
              <a:rPr lang="en-US" sz="5753" b="1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in Action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8844" y="726358"/>
            <a:ext cx="16910312" cy="3852491"/>
          </a:xfrm>
          <a:custGeom>
            <a:avLst/>
            <a:gdLst/>
            <a:ahLst/>
            <a:cxnLst/>
            <a:rect l="l" t="t" r="r" b="b"/>
            <a:pathLst>
              <a:path w="16910312" h="3852491">
                <a:moveTo>
                  <a:pt x="0" y="0"/>
                </a:moveTo>
                <a:lnTo>
                  <a:pt x="16910312" y="0"/>
                </a:lnTo>
                <a:lnTo>
                  <a:pt x="16910312" y="3852490"/>
                </a:lnTo>
                <a:lnTo>
                  <a:pt x="0" y="3852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52" r="-2752" b="-89876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Freeform 3"/>
          <p:cNvSpPr/>
          <p:nvPr/>
        </p:nvSpPr>
        <p:spPr>
          <a:xfrm>
            <a:off x="5247797" y="4578848"/>
            <a:ext cx="7360358" cy="5708152"/>
          </a:xfrm>
          <a:custGeom>
            <a:avLst/>
            <a:gdLst/>
            <a:ahLst/>
            <a:cxnLst/>
            <a:rect l="l" t="t" r="r" b="b"/>
            <a:pathLst>
              <a:path w="7360358" h="5708152">
                <a:moveTo>
                  <a:pt x="0" y="0"/>
                </a:moveTo>
                <a:lnTo>
                  <a:pt x="7360358" y="0"/>
                </a:lnTo>
                <a:lnTo>
                  <a:pt x="7360358" y="5708152"/>
                </a:lnTo>
                <a:lnTo>
                  <a:pt x="0" y="5708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74" b="-1174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4" name="TextBox 4"/>
          <p:cNvSpPr txBox="1"/>
          <p:nvPr/>
        </p:nvSpPr>
        <p:spPr>
          <a:xfrm>
            <a:off x="4999360" y="-95250"/>
            <a:ext cx="8259769" cy="84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5"/>
              </a:lnSpc>
              <a:spcBef>
                <a:spcPct val="0"/>
              </a:spcBef>
            </a:pPr>
            <a:r>
              <a:rPr lang="en-US" sz="4953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Obedient Agent Behavior</a:t>
            </a:r>
          </a:p>
        </p:txBody>
      </p:sp>
      <p:sp>
        <p:nvSpPr>
          <p:cNvPr id="5" name="Freeform 5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9261" y="1339267"/>
            <a:ext cx="10751985" cy="2841573"/>
            <a:chOff x="0" y="0"/>
            <a:chExt cx="2831799" cy="748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799" cy="748398"/>
            </a:xfrm>
            <a:custGeom>
              <a:avLst/>
              <a:gdLst/>
              <a:ahLst/>
              <a:cxnLst/>
              <a:rect l="l" t="t" r="r" b="b"/>
              <a:pathLst>
                <a:path w="2831799" h="748398">
                  <a:moveTo>
                    <a:pt x="0" y="0"/>
                  </a:moveTo>
                  <a:lnTo>
                    <a:pt x="2831799" y="0"/>
                  </a:lnTo>
                  <a:lnTo>
                    <a:pt x="2831799" y="748398"/>
                  </a:lnTo>
                  <a:lnTo>
                    <a:pt x="0" y="748398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799" cy="786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8"/>
                </a:lnSpc>
              </a:pPr>
              <a:r>
                <a:rPr lang="en-US" sz="26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Project</a:t>
              </a: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6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Outcome</a:t>
              </a:r>
            </a:p>
            <a:p>
              <a:pPr algn="just">
                <a:lnSpc>
                  <a:spcPts val="3648"/>
                </a:lnSpc>
              </a:pPr>
              <a:endParaRPr lang="en-US" sz="26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algn="just">
                <a:lnSpc>
                  <a:spcPts val="3648"/>
                </a:lnSpc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✔ Designed and implemented a modular multi-agent system</a:t>
              </a:r>
            </a:p>
            <a:p>
              <a:pPr algn="just">
                <a:lnSpc>
                  <a:spcPts val="3648"/>
                </a:lnSpc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✔ Natural language → Code → Visualizations &amp; Insights</a:t>
              </a:r>
            </a:p>
            <a:p>
              <a:pPr algn="just">
                <a:lnSpc>
                  <a:spcPts val="3648"/>
                </a:lnSpc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✔ Powered by OpenAI Agent SDK with memory &amp; shared tools</a:t>
              </a:r>
            </a:p>
            <a:p>
              <a:pPr algn="just">
                <a:lnSpc>
                  <a:spcPts val="3648"/>
                </a:lnSpc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✔ Accessible even to non-technical users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2877800" y="426124"/>
            <a:ext cx="5141847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6" name="Group 6"/>
          <p:cNvGrpSpPr/>
          <p:nvPr/>
        </p:nvGrpSpPr>
        <p:grpSpPr>
          <a:xfrm>
            <a:off x="7267662" y="4418965"/>
            <a:ext cx="10751985" cy="2768376"/>
            <a:chOff x="0" y="0"/>
            <a:chExt cx="2831799" cy="7291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799" cy="729120"/>
            </a:xfrm>
            <a:custGeom>
              <a:avLst/>
              <a:gdLst/>
              <a:ahLst/>
              <a:cxnLst/>
              <a:rect l="l" t="t" r="r" b="b"/>
              <a:pathLst>
                <a:path w="2831799" h="729120">
                  <a:moveTo>
                    <a:pt x="0" y="0"/>
                  </a:moveTo>
                  <a:lnTo>
                    <a:pt x="2831799" y="0"/>
                  </a:lnTo>
                  <a:lnTo>
                    <a:pt x="2831799" y="729120"/>
                  </a:lnTo>
                  <a:lnTo>
                    <a:pt x="0" y="72912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2831799" cy="8148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4292"/>
                </a:lnSpc>
              </a:pPr>
              <a:r>
                <a:rPr lang="en-US" sz="28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Impact</a:t>
              </a:r>
            </a:p>
            <a:p>
              <a:pPr algn="just">
                <a:lnSpc>
                  <a:spcPts val="4292"/>
                </a:lnSpc>
              </a:pPr>
              <a:endParaRPr lang="en-US" sz="28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605773" lvl="1" indent="-302886" algn="just">
                <a:lnSpc>
                  <a:spcPts val="4292"/>
                </a:lnSpc>
                <a:buFont typeface="Arial"/>
                <a:buChar char="•"/>
              </a:pPr>
              <a:r>
                <a:rPr lang="en-US" sz="28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Makes structured public data explorable via conversation</a:t>
              </a:r>
            </a:p>
            <a:p>
              <a:pPr marL="605773" lvl="1" indent="-302886" algn="just">
                <a:lnSpc>
                  <a:spcPts val="4292"/>
                </a:lnSpc>
                <a:buFont typeface="Arial"/>
                <a:buChar char="•"/>
              </a:pPr>
              <a:r>
                <a:rPr lang="en-US" sz="28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Ensures reproducibility, auditability, and user-friendliness</a:t>
              </a:r>
            </a:p>
            <a:p>
              <a:pPr algn="just">
                <a:lnSpc>
                  <a:spcPts val="4292"/>
                </a:lnSpc>
              </a:pPr>
              <a:endParaRPr lang="en-US" sz="28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08717" y="78768"/>
            <a:ext cx="11865492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69261" y="7417909"/>
            <a:ext cx="10751985" cy="2413645"/>
            <a:chOff x="0" y="0"/>
            <a:chExt cx="2831799" cy="63569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31799" cy="635692"/>
            </a:xfrm>
            <a:custGeom>
              <a:avLst/>
              <a:gdLst/>
              <a:ahLst/>
              <a:cxnLst/>
              <a:rect l="l" t="t" r="r" b="b"/>
              <a:pathLst>
                <a:path w="2831799" h="635692">
                  <a:moveTo>
                    <a:pt x="0" y="0"/>
                  </a:moveTo>
                  <a:lnTo>
                    <a:pt x="2831799" y="0"/>
                  </a:lnTo>
                  <a:lnTo>
                    <a:pt x="2831799" y="635692"/>
                  </a:lnTo>
                  <a:lnTo>
                    <a:pt x="0" y="635692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31799" cy="673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648"/>
                </a:lnSpc>
              </a:pPr>
              <a:r>
                <a:rPr lang="en-US" sz="26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Limitations</a:t>
              </a:r>
            </a:p>
            <a:p>
              <a:pPr algn="just">
                <a:lnSpc>
                  <a:spcPts val="3648"/>
                </a:lnSpc>
              </a:pPr>
              <a:endParaRPr lang="en-US" sz="26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  <a:p>
              <a:pPr marL="562594" lvl="1" indent="-281297" algn="just">
                <a:lnSpc>
                  <a:spcPts val="3648"/>
                </a:lnSpc>
                <a:buFont typeface="Arial"/>
                <a:buChar char="•"/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Ambiguous or multi-dataset queries can still be fragile</a:t>
              </a:r>
            </a:p>
            <a:p>
              <a:pPr marL="562594" lvl="1" indent="-281297" algn="just">
                <a:lnSpc>
                  <a:spcPts val="3648"/>
                </a:lnSpc>
                <a:buFont typeface="Arial"/>
                <a:buChar char="•"/>
              </a:pPr>
              <a:r>
                <a:rPr lang="en-US" sz="26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Evaluation limited to fixed datasets</a:t>
              </a:r>
            </a:p>
            <a:p>
              <a:pPr algn="just">
                <a:lnSpc>
                  <a:spcPts val="3648"/>
                </a:lnSpc>
              </a:pPr>
              <a:endParaRPr lang="en-US" sz="26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653425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-31414" t="-25375" r="-15040" b="-21078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Freeform 3"/>
          <p:cNvSpPr/>
          <p:nvPr/>
        </p:nvSpPr>
        <p:spPr>
          <a:xfrm>
            <a:off x="5832173" y="4816458"/>
            <a:ext cx="585059" cy="506807"/>
          </a:xfrm>
          <a:custGeom>
            <a:avLst/>
            <a:gdLst/>
            <a:ahLst/>
            <a:cxnLst/>
            <a:rect l="l" t="t" r="r" b="b"/>
            <a:pathLst>
              <a:path w="585059" h="506807">
                <a:moveTo>
                  <a:pt x="0" y="0"/>
                </a:moveTo>
                <a:lnTo>
                  <a:pt x="585059" y="0"/>
                </a:lnTo>
                <a:lnTo>
                  <a:pt x="585059" y="506807"/>
                </a:lnTo>
                <a:lnTo>
                  <a:pt x="0" y="50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T"/>
          </a:p>
        </p:txBody>
      </p:sp>
      <p:sp>
        <p:nvSpPr>
          <p:cNvPr id="4" name="Freeform 4"/>
          <p:cNvSpPr/>
          <p:nvPr/>
        </p:nvSpPr>
        <p:spPr>
          <a:xfrm>
            <a:off x="13376657" y="54203"/>
            <a:ext cx="4758943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5" name="Freeform 5"/>
          <p:cNvSpPr/>
          <p:nvPr/>
        </p:nvSpPr>
        <p:spPr>
          <a:xfrm>
            <a:off x="5832173" y="6142415"/>
            <a:ext cx="585059" cy="506807"/>
          </a:xfrm>
          <a:custGeom>
            <a:avLst/>
            <a:gdLst/>
            <a:ahLst/>
            <a:cxnLst/>
            <a:rect l="l" t="t" r="r" b="b"/>
            <a:pathLst>
              <a:path w="585059" h="506807">
                <a:moveTo>
                  <a:pt x="0" y="0"/>
                </a:moveTo>
                <a:lnTo>
                  <a:pt x="585059" y="0"/>
                </a:lnTo>
                <a:lnTo>
                  <a:pt x="585059" y="506807"/>
                </a:lnTo>
                <a:lnTo>
                  <a:pt x="0" y="50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T"/>
          </a:p>
        </p:txBody>
      </p:sp>
      <p:sp>
        <p:nvSpPr>
          <p:cNvPr id="6" name="Freeform 6"/>
          <p:cNvSpPr/>
          <p:nvPr/>
        </p:nvSpPr>
        <p:spPr>
          <a:xfrm>
            <a:off x="5832173" y="7469420"/>
            <a:ext cx="585059" cy="506807"/>
          </a:xfrm>
          <a:custGeom>
            <a:avLst/>
            <a:gdLst/>
            <a:ahLst/>
            <a:cxnLst/>
            <a:rect l="l" t="t" r="r" b="b"/>
            <a:pathLst>
              <a:path w="585059" h="506807">
                <a:moveTo>
                  <a:pt x="0" y="0"/>
                </a:moveTo>
                <a:lnTo>
                  <a:pt x="585059" y="0"/>
                </a:lnTo>
                <a:lnTo>
                  <a:pt x="585059" y="506807"/>
                </a:lnTo>
                <a:lnTo>
                  <a:pt x="0" y="50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T"/>
          </a:p>
        </p:txBody>
      </p:sp>
      <p:sp>
        <p:nvSpPr>
          <p:cNvPr id="7" name="TextBox 7"/>
          <p:cNvSpPr txBox="1"/>
          <p:nvPr/>
        </p:nvSpPr>
        <p:spPr>
          <a:xfrm>
            <a:off x="5477979" y="313147"/>
            <a:ext cx="5453536" cy="1368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8"/>
              </a:lnSpc>
              <a:spcBef>
                <a:spcPct val="0"/>
              </a:spcBef>
            </a:pPr>
            <a:r>
              <a:rPr lang="en-US" sz="7627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62250" y="1570182"/>
            <a:ext cx="5469265" cy="718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  <a:spcBef>
                <a:spcPct val="0"/>
              </a:spcBef>
            </a:pPr>
            <a:r>
              <a:rPr lang="en-US" sz="3974" b="1">
                <a:solidFill>
                  <a:srgbClr val="275DFF"/>
                </a:solidFill>
                <a:latin typeface="Poppins Bold"/>
                <a:ea typeface="Poppins Bold"/>
                <a:cs typeface="Poppins Bold"/>
                <a:sym typeface="Poppins Bold"/>
              </a:rPr>
              <a:t>For Your Attention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2250" y="2857040"/>
            <a:ext cx="8829630" cy="420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8"/>
              </a:lnSpc>
              <a:spcBef>
                <a:spcPct val="0"/>
              </a:spcBef>
            </a:pPr>
            <a:r>
              <a:rPr lang="en-US" sz="25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If you have any questions, feel free to reach out 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9761" y="4873997"/>
            <a:ext cx="4616957" cy="34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8"/>
              </a:lnSpc>
              <a:spcBef>
                <a:spcPct val="0"/>
              </a:spcBef>
            </a:pPr>
            <a:r>
              <a:rPr lang="en-US" sz="205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carlotta.menasci@studenti.luiss.it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09761" y="6202905"/>
            <a:ext cx="3273184" cy="3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p.mazza@studenti.luiss.it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09761" y="7529910"/>
            <a:ext cx="4475857" cy="34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4"/>
              </a:lnSpc>
              <a:spcBef>
                <a:spcPct val="0"/>
              </a:spcBef>
            </a:pPr>
            <a:r>
              <a:rPr lang="en-US" sz="206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alessandro.pausilli@studenti.luiss.it</a:t>
            </a:r>
          </a:p>
        </p:txBody>
      </p:sp>
      <p:sp>
        <p:nvSpPr>
          <p:cNvPr id="13" name="Freeform 13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2331A4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52400" y="8134488"/>
            <a:ext cx="6535582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7315200" y="0"/>
                </a:moveTo>
                <a:lnTo>
                  <a:pt x="0" y="0"/>
                </a:lnTo>
                <a:lnTo>
                  <a:pt x="0" y="2234184"/>
                </a:lnTo>
                <a:lnTo>
                  <a:pt x="7315200" y="223418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3" name="Freeform 3"/>
          <p:cNvSpPr/>
          <p:nvPr/>
        </p:nvSpPr>
        <p:spPr>
          <a:xfrm>
            <a:off x="12573902" y="503434"/>
            <a:ext cx="5714098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4" name="TextBox 4"/>
          <p:cNvSpPr txBox="1"/>
          <p:nvPr/>
        </p:nvSpPr>
        <p:spPr>
          <a:xfrm>
            <a:off x="4503926" y="90957"/>
            <a:ext cx="10003105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Datasets Used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505478" y="1298827"/>
            <a:ext cx="9392122" cy="8329195"/>
            <a:chOff x="0" y="0"/>
            <a:chExt cx="895761" cy="6983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5761" cy="698371"/>
            </a:xfrm>
            <a:custGeom>
              <a:avLst/>
              <a:gdLst/>
              <a:ahLst/>
              <a:cxnLst/>
              <a:rect l="l" t="t" r="r" b="b"/>
              <a:pathLst>
                <a:path w="895761" h="698371">
                  <a:moveTo>
                    <a:pt x="692561" y="0"/>
                  </a:moveTo>
                  <a:lnTo>
                    <a:pt x="203200" y="0"/>
                  </a:lnTo>
                  <a:lnTo>
                    <a:pt x="0" y="349185"/>
                  </a:lnTo>
                  <a:lnTo>
                    <a:pt x="203200" y="698371"/>
                  </a:lnTo>
                  <a:lnTo>
                    <a:pt x="692561" y="698371"/>
                  </a:lnTo>
                  <a:lnTo>
                    <a:pt x="895761" y="349185"/>
                  </a:lnTo>
                  <a:lnTo>
                    <a:pt x="692561" y="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2400" y="-38100"/>
              <a:ext cx="590961" cy="736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05251" y="1675269"/>
            <a:ext cx="8787550" cy="7576311"/>
            <a:chOff x="0" y="0"/>
            <a:chExt cx="986089" cy="7408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86089" cy="740879"/>
            </a:xfrm>
            <a:custGeom>
              <a:avLst/>
              <a:gdLst/>
              <a:ahLst/>
              <a:cxnLst/>
              <a:rect l="l" t="t" r="r" b="b"/>
              <a:pathLst>
                <a:path w="986089" h="740879">
                  <a:moveTo>
                    <a:pt x="986089" y="370439"/>
                  </a:moveTo>
                  <a:lnTo>
                    <a:pt x="782889" y="740879"/>
                  </a:lnTo>
                  <a:lnTo>
                    <a:pt x="203200" y="740879"/>
                  </a:lnTo>
                  <a:lnTo>
                    <a:pt x="0" y="370439"/>
                  </a:lnTo>
                  <a:lnTo>
                    <a:pt x="203200" y="0"/>
                  </a:lnTo>
                  <a:lnTo>
                    <a:pt x="782889" y="0"/>
                  </a:lnTo>
                  <a:lnTo>
                    <a:pt x="986089" y="370439"/>
                  </a:lnTo>
                  <a:close/>
                </a:path>
              </a:pathLst>
            </a:custGeom>
            <a:blipFill>
              <a:blip r:embed="rId4"/>
              <a:stretch>
                <a:fillRect l="-6279" r="-6279"/>
              </a:stretch>
            </a:blipFill>
          </p:spPr>
          <p:txBody>
            <a:bodyPr/>
            <a:lstStyle/>
            <a:p>
              <a:endParaRPr lang="en-IT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03466" y="1637169"/>
            <a:ext cx="7246132" cy="6397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9586" lvl="1" indent="-244793" algn="l">
              <a:lnSpc>
                <a:spcPts val="3174"/>
              </a:lnSpc>
              <a:buFont typeface="Arial"/>
              <a:buChar char="•"/>
            </a:pPr>
            <a:r>
              <a:rPr lang="en-US" sz="226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EntryAccesso</a:t>
            </a:r>
            <a:r>
              <a:rPr lang="en-US" sz="22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Portal access by region, administration, age, gender, and login method.</a:t>
            </a:r>
          </a:p>
          <a:p>
            <a:pPr algn="l">
              <a:lnSpc>
                <a:spcPts val="3174"/>
              </a:lnSpc>
            </a:pPr>
            <a:endParaRPr lang="en-US" sz="226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489586" lvl="1" indent="-244793" algn="l">
              <a:lnSpc>
                <a:spcPts val="3174"/>
              </a:lnSpc>
              <a:buFont typeface="Arial"/>
              <a:buChar char="•"/>
            </a:pPr>
            <a:r>
              <a:rPr lang="en-US" sz="226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EntryStipendi</a:t>
            </a:r>
            <a:r>
              <a:rPr lang="en-US" sz="22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Salary disbursements by administration, municipality, gender, age group, and payment method</a:t>
            </a:r>
          </a:p>
          <a:p>
            <a:pPr algn="l">
              <a:lnSpc>
                <a:spcPts val="3174"/>
              </a:lnSpc>
            </a:pPr>
            <a:endParaRPr lang="en-US" sz="226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489586" lvl="1" indent="-244793" algn="l">
              <a:lnSpc>
                <a:spcPts val="3174"/>
              </a:lnSpc>
              <a:buFont typeface="Arial"/>
              <a:buChar char="•"/>
            </a:pPr>
            <a:r>
              <a:rPr lang="en-US" sz="226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EntryPendolarismo</a:t>
            </a:r>
            <a:r>
              <a:rPr lang="en-US" sz="22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Commuting distances, home/work municipality match, and routes by province</a:t>
            </a:r>
          </a:p>
          <a:p>
            <a:pPr algn="l">
              <a:lnSpc>
                <a:spcPts val="3174"/>
              </a:lnSpc>
            </a:pPr>
            <a:endParaRPr lang="en-US" sz="226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489586" lvl="1" indent="-244793" algn="l">
              <a:lnSpc>
                <a:spcPts val="3174"/>
              </a:lnSpc>
              <a:buFont typeface="Arial"/>
              <a:buChar char="•"/>
            </a:pPr>
            <a:r>
              <a:rPr lang="en-US" sz="226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EntryReddito</a:t>
            </a:r>
            <a:r>
              <a:rPr lang="en-US" sz="22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: Demographics of public employees by income brackets, gender, region, age, and sector</a:t>
            </a:r>
          </a:p>
          <a:p>
            <a:pPr algn="l">
              <a:lnSpc>
                <a:spcPts val="3174"/>
              </a:lnSpc>
            </a:pPr>
            <a:endParaRPr lang="en-US" sz="226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174"/>
              </a:lnSpc>
              <a:spcBef>
                <a:spcPct val="0"/>
              </a:spcBef>
            </a:pPr>
            <a:r>
              <a:rPr lang="en-US" sz="226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253" y="8096388"/>
            <a:ext cx="7166471" cy="780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  <a:spcBef>
                <a:spcPct val="0"/>
              </a:spcBef>
            </a:pPr>
            <a:r>
              <a:rPr lang="en-US" sz="227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Shared fields across datasets (e.g., gender, age, administration) enable cross-analysis and merging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940799">
            <a:off x="-332849" y="7520537"/>
            <a:ext cx="5491506" cy="1776402"/>
          </a:xfrm>
          <a:custGeom>
            <a:avLst/>
            <a:gdLst/>
            <a:ahLst/>
            <a:cxnLst/>
            <a:rect l="l" t="t" r="r" b="b"/>
            <a:pathLst>
              <a:path w="5816322" h="1776402">
                <a:moveTo>
                  <a:pt x="0" y="0"/>
                </a:moveTo>
                <a:lnTo>
                  <a:pt x="5816323" y="0"/>
                </a:lnTo>
                <a:lnTo>
                  <a:pt x="5816323" y="1776402"/>
                </a:lnTo>
                <a:lnTo>
                  <a:pt x="0" y="1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1387466" y="3332811"/>
            <a:ext cx="5807066" cy="4721390"/>
            <a:chOff x="0" y="0"/>
            <a:chExt cx="859119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59119" cy="698500"/>
            </a:xfrm>
            <a:custGeom>
              <a:avLst/>
              <a:gdLst/>
              <a:ahLst/>
              <a:cxnLst/>
              <a:rect l="l" t="t" r="r" b="b"/>
              <a:pathLst>
                <a:path w="859119" h="698500">
                  <a:moveTo>
                    <a:pt x="859119" y="349250"/>
                  </a:moveTo>
                  <a:lnTo>
                    <a:pt x="65591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55919" y="0"/>
                  </a:lnTo>
                  <a:lnTo>
                    <a:pt x="859119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630519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16444" y="3436746"/>
            <a:ext cx="5820303" cy="4617456"/>
            <a:chOff x="0" y="0"/>
            <a:chExt cx="880459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0459" cy="698500"/>
            </a:xfrm>
            <a:custGeom>
              <a:avLst/>
              <a:gdLst/>
              <a:ahLst/>
              <a:cxnLst/>
              <a:rect l="l" t="t" r="r" b="b"/>
              <a:pathLst>
                <a:path w="880459" h="698500">
                  <a:moveTo>
                    <a:pt x="880459" y="349250"/>
                  </a:moveTo>
                  <a:lnTo>
                    <a:pt x="67725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77259" y="0"/>
                  </a:lnTo>
                  <a:lnTo>
                    <a:pt x="880459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651859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27777" y="359200"/>
            <a:ext cx="13231612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Two Architectures, One Choice</a:t>
            </a:r>
          </a:p>
        </p:txBody>
      </p:sp>
      <p:sp>
        <p:nvSpPr>
          <p:cNvPr id="10" name="Freeform 10"/>
          <p:cNvSpPr/>
          <p:nvPr/>
        </p:nvSpPr>
        <p:spPr>
          <a:xfrm rot="8940799">
            <a:off x="-41499" y="331260"/>
            <a:ext cx="2041668" cy="1776402"/>
          </a:xfrm>
          <a:custGeom>
            <a:avLst/>
            <a:gdLst/>
            <a:ahLst/>
            <a:cxnLst/>
            <a:rect l="l" t="t" r="r" b="b"/>
            <a:pathLst>
              <a:path w="5816322" h="1776402">
                <a:moveTo>
                  <a:pt x="0" y="0"/>
                </a:moveTo>
                <a:lnTo>
                  <a:pt x="5816322" y="0"/>
                </a:lnTo>
                <a:lnTo>
                  <a:pt x="5816322" y="1776402"/>
                </a:lnTo>
                <a:lnTo>
                  <a:pt x="0" y="1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11" name="Group 11"/>
          <p:cNvGrpSpPr/>
          <p:nvPr/>
        </p:nvGrpSpPr>
        <p:grpSpPr>
          <a:xfrm>
            <a:off x="2028611" y="8273277"/>
            <a:ext cx="14230779" cy="1255606"/>
            <a:chOff x="0" y="0"/>
            <a:chExt cx="13731109" cy="12115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31109" cy="1211519"/>
            </a:xfrm>
            <a:custGeom>
              <a:avLst/>
              <a:gdLst/>
              <a:ahLst/>
              <a:cxnLst/>
              <a:rect l="l" t="t" r="r" b="b"/>
              <a:pathLst>
                <a:path w="13731109" h="1211519">
                  <a:moveTo>
                    <a:pt x="13731109" y="605759"/>
                  </a:moveTo>
                  <a:lnTo>
                    <a:pt x="13527909" y="1211519"/>
                  </a:lnTo>
                  <a:lnTo>
                    <a:pt x="203200" y="1211519"/>
                  </a:lnTo>
                  <a:lnTo>
                    <a:pt x="0" y="605759"/>
                  </a:lnTo>
                  <a:lnTo>
                    <a:pt x="203200" y="0"/>
                  </a:lnTo>
                  <a:lnTo>
                    <a:pt x="13527909" y="0"/>
                  </a:lnTo>
                  <a:lnTo>
                    <a:pt x="13731109" y="605759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4300" y="-28575"/>
              <a:ext cx="13502509" cy="1240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017990" y="1490936"/>
            <a:ext cx="4252020" cy="52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5" b="1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Explored Approaches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55601" y="2482891"/>
            <a:ext cx="4470797" cy="42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  <a:spcBef>
                <a:spcPct val="0"/>
              </a:spcBef>
            </a:pPr>
            <a:r>
              <a:rPr lang="en-US" sz="26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Local Agent (Mistral-Nemo)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89722" y="2466022"/>
            <a:ext cx="3073747" cy="42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8"/>
              </a:lnSpc>
              <a:spcBef>
                <a:spcPct val="0"/>
              </a:spcBef>
            </a:pPr>
            <a:r>
              <a:rPr lang="en-US" sz="26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OpenAI Agent SDK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86759" y="4009560"/>
            <a:ext cx="3408481" cy="3329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8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Offline, privacy-first</a:t>
            </a:r>
          </a:p>
          <a:p>
            <a:pPr algn="l">
              <a:lnSpc>
                <a:spcPts val="3368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• Complex prompt engineering</a:t>
            </a:r>
          </a:p>
          <a:p>
            <a:pPr algn="l">
              <a:lnSpc>
                <a:spcPts val="3368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• Metadata caching for dynamic queries</a:t>
            </a:r>
          </a:p>
          <a:p>
            <a:pPr algn="l">
              <a:lnSpc>
                <a:spcPts val="3368"/>
              </a:lnSpc>
              <a:spcBef>
                <a:spcPct val="0"/>
              </a:spcBef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• Less powerful, slower, high hardware demands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03932" y="4009560"/>
            <a:ext cx="3245327" cy="374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9415" lvl="1" indent="-259707" algn="l">
              <a:lnSpc>
                <a:spcPts val="3368"/>
              </a:lnSpc>
              <a:buFont typeface="Arial"/>
              <a:buChar char="•"/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Access to GPT-4</a:t>
            </a:r>
          </a:p>
          <a:p>
            <a:pPr marL="519415" lvl="1" indent="-259707" algn="l">
              <a:lnSpc>
                <a:spcPts val="3368"/>
              </a:lnSpc>
              <a:spcBef>
                <a:spcPct val="0"/>
              </a:spcBef>
              <a:buFont typeface="Arial"/>
              <a:buChar char="•"/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Out-of-the-box agent coordination</a:t>
            </a:r>
          </a:p>
          <a:p>
            <a:pPr marL="519415" lvl="1" indent="-259707" algn="l">
              <a:lnSpc>
                <a:spcPts val="3368"/>
              </a:lnSpc>
              <a:spcBef>
                <a:spcPct val="0"/>
              </a:spcBef>
              <a:buFont typeface="Arial"/>
              <a:buChar char="•"/>
            </a:pPr>
            <a:r>
              <a:rPr lang="en-US" sz="24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Scalability with minimal infrastructure overhead</a:t>
            </a:r>
          </a:p>
          <a:p>
            <a:pPr algn="l">
              <a:lnSpc>
                <a:spcPts val="3368"/>
              </a:lnSpc>
              <a:spcBef>
                <a:spcPct val="0"/>
              </a:spcBef>
            </a:pPr>
            <a:endParaRPr lang="en-US" sz="24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773202" y="8425677"/>
            <a:ext cx="10741596" cy="1298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Final Choice: </a:t>
            </a:r>
            <a:r>
              <a:rPr lang="en-US" sz="25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OpenAI Agent SDK</a:t>
            </a:r>
          </a:p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→ More reliable, composable, and powerful despite initial uncertainty</a:t>
            </a:r>
          </a:p>
          <a:p>
            <a:pPr algn="ctr">
              <a:lnSpc>
                <a:spcPts val="3508"/>
              </a:lnSpc>
              <a:spcBef>
                <a:spcPct val="0"/>
              </a:spcBef>
            </a:pPr>
            <a:endParaRPr lang="en-US" sz="25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1174A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560" y="1740674"/>
            <a:ext cx="6947899" cy="8032845"/>
            <a:chOff x="0" y="0"/>
            <a:chExt cx="1829899" cy="21156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9899" cy="2115646"/>
            </a:xfrm>
            <a:custGeom>
              <a:avLst/>
              <a:gdLst/>
              <a:ahLst/>
              <a:cxnLst/>
              <a:rect l="l" t="t" r="r" b="b"/>
              <a:pathLst>
                <a:path w="1829899" h="2115646">
                  <a:moveTo>
                    <a:pt x="0" y="0"/>
                  </a:moveTo>
                  <a:lnTo>
                    <a:pt x="1829899" y="0"/>
                  </a:lnTo>
                  <a:lnTo>
                    <a:pt x="1829899" y="2115646"/>
                  </a:lnTo>
                  <a:lnTo>
                    <a:pt x="0" y="2115646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829899" cy="214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796783" y="515086"/>
            <a:ext cx="5491217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6" name="Freeform 6"/>
          <p:cNvSpPr/>
          <p:nvPr/>
        </p:nvSpPr>
        <p:spPr>
          <a:xfrm>
            <a:off x="528445" y="2575943"/>
            <a:ext cx="500255" cy="500255"/>
          </a:xfrm>
          <a:custGeom>
            <a:avLst/>
            <a:gdLst/>
            <a:ahLst/>
            <a:cxnLst/>
            <a:rect l="l" t="t" r="r" b="b"/>
            <a:pathLst>
              <a:path w="500255" h="500255">
                <a:moveTo>
                  <a:pt x="0" y="0"/>
                </a:moveTo>
                <a:lnTo>
                  <a:pt x="500255" y="0"/>
                </a:lnTo>
                <a:lnTo>
                  <a:pt x="500255" y="500255"/>
                </a:lnTo>
                <a:lnTo>
                  <a:pt x="0" y="50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7" name="Freeform 7"/>
          <p:cNvSpPr/>
          <p:nvPr/>
        </p:nvSpPr>
        <p:spPr>
          <a:xfrm>
            <a:off x="528445" y="5017669"/>
            <a:ext cx="500255" cy="500255"/>
          </a:xfrm>
          <a:custGeom>
            <a:avLst/>
            <a:gdLst/>
            <a:ahLst/>
            <a:cxnLst/>
            <a:rect l="l" t="t" r="r" b="b"/>
            <a:pathLst>
              <a:path w="500255" h="500255">
                <a:moveTo>
                  <a:pt x="0" y="0"/>
                </a:moveTo>
                <a:lnTo>
                  <a:pt x="500255" y="0"/>
                </a:lnTo>
                <a:lnTo>
                  <a:pt x="500255" y="500255"/>
                </a:lnTo>
                <a:lnTo>
                  <a:pt x="0" y="50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8" name="Freeform 8"/>
          <p:cNvSpPr/>
          <p:nvPr/>
        </p:nvSpPr>
        <p:spPr>
          <a:xfrm>
            <a:off x="528445" y="7726160"/>
            <a:ext cx="500255" cy="500255"/>
          </a:xfrm>
          <a:custGeom>
            <a:avLst/>
            <a:gdLst/>
            <a:ahLst/>
            <a:cxnLst/>
            <a:rect l="l" t="t" r="r" b="b"/>
            <a:pathLst>
              <a:path w="500255" h="500255">
                <a:moveTo>
                  <a:pt x="0" y="0"/>
                </a:moveTo>
                <a:lnTo>
                  <a:pt x="500255" y="0"/>
                </a:lnTo>
                <a:lnTo>
                  <a:pt x="500255" y="500255"/>
                </a:lnTo>
                <a:lnTo>
                  <a:pt x="0" y="50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9" name="Freeform 9"/>
          <p:cNvSpPr/>
          <p:nvPr/>
        </p:nvSpPr>
        <p:spPr>
          <a:xfrm>
            <a:off x="8050271" y="3716988"/>
            <a:ext cx="477124" cy="477124"/>
          </a:xfrm>
          <a:custGeom>
            <a:avLst/>
            <a:gdLst/>
            <a:ahLst/>
            <a:cxnLst/>
            <a:rect l="l" t="t" r="r" b="b"/>
            <a:pathLst>
              <a:path w="477124" h="477124">
                <a:moveTo>
                  <a:pt x="0" y="0"/>
                </a:moveTo>
                <a:lnTo>
                  <a:pt x="477123" y="0"/>
                </a:lnTo>
                <a:lnTo>
                  <a:pt x="477123" y="477123"/>
                </a:lnTo>
                <a:lnTo>
                  <a:pt x="0" y="477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10" name="Freeform 10"/>
          <p:cNvSpPr/>
          <p:nvPr/>
        </p:nvSpPr>
        <p:spPr>
          <a:xfrm>
            <a:off x="8050271" y="4941608"/>
            <a:ext cx="449906" cy="756144"/>
          </a:xfrm>
          <a:custGeom>
            <a:avLst/>
            <a:gdLst/>
            <a:ahLst/>
            <a:cxnLst/>
            <a:rect l="l" t="t" r="r" b="b"/>
            <a:pathLst>
              <a:path w="449906" h="756144">
                <a:moveTo>
                  <a:pt x="0" y="0"/>
                </a:moveTo>
                <a:lnTo>
                  <a:pt x="449905" y="0"/>
                </a:lnTo>
                <a:lnTo>
                  <a:pt x="449905" y="756144"/>
                </a:lnTo>
                <a:lnTo>
                  <a:pt x="0" y="756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11" name="TextBox 11"/>
          <p:cNvSpPr txBox="1"/>
          <p:nvPr/>
        </p:nvSpPr>
        <p:spPr>
          <a:xfrm>
            <a:off x="8050271" y="2349850"/>
            <a:ext cx="10338364" cy="612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Core Tools (via @function_tool)</a:t>
            </a:r>
          </a:p>
          <a:p>
            <a:pPr algn="l">
              <a:lnSpc>
                <a:spcPts val="5008"/>
              </a:lnSpc>
            </a:pPr>
            <a:endParaRPr lang="en-US" sz="3577" b="1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4868"/>
              </a:lnSpc>
            </a:pP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</a:t>
            </a:r>
            <a:r>
              <a:rPr lang="en-US" sz="347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InsightBuilder </a:t>
            </a: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→ Generates Python code</a:t>
            </a:r>
          </a:p>
          <a:p>
            <a:pPr algn="l">
              <a:lnSpc>
                <a:spcPts val="4868"/>
              </a:lnSpc>
            </a:pP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⚙️  </a:t>
            </a:r>
            <a:r>
              <a:rPr lang="en-US" sz="347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CodeRunner</a:t>
            </a: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→ Executes it</a:t>
            </a:r>
          </a:p>
          <a:p>
            <a:pPr algn="l">
              <a:lnSpc>
                <a:spcPts val="4868"/>
              </a:lnSpc>
            </a:pP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</a:t>
            </a:r>
            <a:r>
              <a:rPr lang="en-US" sz="3477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ResultExplainer</a:t>
            </a: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→ Explains output</a:t>
            </a:r>
          </a:p>
          <a:p>
            <a:pPr algn="l">
              <a:lnSpc>
                <a:spcPts val="4868"/>
              </a:lnSpc>
            </a:pPr>
            <a:endParaRPr lang="en-US" sz="347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868"/>
              </a:lnSpc>
            </a:pPr>
            <a:endParaRPr lang="en-US" sz="347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868"/>
              </a:lnSpc>
            </a:pPr>
            <a:r>
              <a:rPr lang="en-US" sz="3477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All actions are based on real datasets – no fake data, no hallucination</a:t>
            </a:r>
          </a:p>
          <a:p>
            <a:pPr algn="l">
              <a:lnSpc>
                <a:spcPts val="4868"/>
              </a:lnSpc>
              <a:spcBef>
                <a:spcPct val="0"/>
              </a:spcBef>
            </a:pPr>
            <a:endParaRPr lang="en-US" sz="3477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256234"/>
            <a:ext cx="5373759" cy="2211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Interprets queries</a:t>
            </a:r>
          </a:p>
          <a:p>
            <a:pPr algn="l">
              <a:lnSpc>
                <a:spcPts val="3586"/>
              </a:lnSpc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Routes to sub-agents</a:t>
            </a:r>
          </a:p>
          <a:p>
            <a:pPr algn="l">
              <a:lnSpc>
                <a:spcPts val="3586"/>
              </a:lnSpc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•Tracks memory (token-aware)</a:t>
            </a:r>
          </a:p>
          <a:p>
            <a:pPr algn="l">
              <a:lnSpc>
                <a:spcPts val="3586"/>
              </a:lnSpc>
            </a:pPr>
            <a:endParaRPr lang="en-US" sz="2561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586"/>
              </a:lnSpc>
              <a:spcBef>
                <a:spcPct val="0"/>
              </a:spcBef>
            </a:pPr>
            <a:endParaRPr lang="en-US" sz="2561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06924" y="5648612"/>
            <a:ext cx="5195536" cy="86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Data Analysis </a:t>
            </a:r>
          </a:p>
          <a:p>
            <a:pPr algn="l">
              <a:lnSpc>
                <a:spcPts val="3586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Returns insights + explanations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2430" y="2499743"/>
            <a:ext cx="4704955" cy="64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0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ConversationAgent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6924" y="4906031"/>
            <a:ext cx="5463172" cy="64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0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DataProcessingAgent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2430" y="8359436"/>
            <a:ext cx="6230029" cy="86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6"/>
              </a:lnSpc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 Builds plots via Matplotlib</a:t>
            </a:r>
          </a:p>
          <a:p>
            <a:pPr algn="l">
              <a:lnSpc>
                <a:spcPts val="3586"/>
              </a:lnSpc>
              <a:spcBef>
                <a:spcPct val="0"/>
              </a:spcBef>
            </a:pPr>
            <a:r>
              <a:rPr lang="en-US" sz="256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• (Optionally) explains visual results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6924" y="7614522"/>
            <a:ext cx="4680461" cy="647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0"/>
              </a:lnSpc>
              <a:spcBef>
                <a:spcPct val="0"/>
              </a:spcBef>
            </a:pPr>
            <a:r>
              <a:rPr lang="en-US" sz="3764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VisualizationAgent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372503" y="607010"/>
            <a:ext cx="13081880" cy="91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17"/>
              </a:lnSpc>
              <a:spcBef>
                <a:spcPct val="0"/>
              </a:spcBef>
            </a:pPr>
            <a:r>
              <a:rPr lang="en-US" sz="536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the OpenAI-Based System Works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56039" y="1840066"/>
            <a:ext cx="3210804" cy="52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105" b="1" u="sng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 Agents</a:t>
            </a:r>
          </a:p>
        </p:txBody>
      </p:sp>
      <p:sp>
        <p:nvSpPr>
          <p:cNvPr id="20" name="Freeform 20"/>
          <p:cNvSpPr/>
          <p:nvPr/>
        </p:nvSpPr>
        <p:spPr>
          <a:xfrm>
            <a:off x="349598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0797" y="98285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1280497" y="2129885"/>
            <a:ext cx="5711573" cy="723918"/>
            <a:chOff x="0" y="0"/>
            <a:chExt cx="5511029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1029" cy="698500"/>
            </a:xfrm>
            <a:custGeom>
              <a:avLst/>
              <a:gdLst/>
              <a:ahLst/>
              <a:cxnLst/>
              <a:rect l="l" t="t" r="r" b="b"/>
              <a:pathLst>
                <a:path w="5511029" h="698500">
                  <a:moveTo>
                    <a:pt x="5511029" y="349250"/>
                  </a:moveTo>
                  <a:lnTo>
                    <a:pt x="5307829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5307829" y="0"/>
                  </a:lnTo>
                  <a:lnTo>
                    <a:pt x="5511029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5282429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8"/>
                </a:lnSpc>
              </a:pPr>
              <a:r>
                <a:rPr lang="en-US" sz="23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Initial System (Hardcoded Toolchain)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93321" y="1988767"/>
            <a:ext cx="667095" cy="1018466"/>
          </a:xfrm>
          <a:custGeom>
            <a:avLst/>
            <a:gdLst/>
            <a:ahLst/>
            <a:cxnLst/>
            <a:rect l="l" t="t" r="r" b="b"/>
            <a:pathLst>
              <a:path w="667095" h="1018466">
                <a:moveTo>
                  <a:pt x="0" y="0"/>
                </a:moveTo>
                <a:lnTo>
                  <a:pt x="667095" y="0"/>
                </a:lnTo>
                <a:lnTo>
                  <a:pt x="667095" y="1018466"/>
                </a:lnTo>
                <a:lnTo>
                  <a:pt x="0" y="101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7" name="Freeform 7"/>
          <p:cNvSpPr/>
          <p:nvPr/>
        </p:nvSpPr>
        <p:spPr>
          <a:xfrm>
            <a:off x="7595429" y="3007233"/>
            <a:ext cx="10021860" cy="6050698"/>
          </a:xfrm>
          <a:custGeom>
            <a:avLst/>
            <a:gdLst/>
            <a:ahLst/>
            <a:cxnLst/>
            <a:rect l="l" t="t" r="r" b="b"/>
            <a:pathLst>
              <a:path w="10021860" h="6050698">
                <a:moveTo>
                  <a:pt x="0" y="0"/>
                </a:moveTo>
                <a:lnTo>
                  <a:pt x="10021861" y="0"/>
                </a:lnTo>
                <a:lnTo>
                  <a:pt x="10021861" y="6050698"/>
                </a:lnTo>
                <a:lnTo>
                  <a:pt x="0" y="60506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8" name="TextBox 8"/>
          <p:cNvSpPr txBox="1"/>
          <p:nvPr/>
        </p:nvSpPr>
        <p:spPr>
          <a:xfrm>
            <a:off x="1231866" y="2930779"/>
            <a:ext cx="5458176" cy="735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2703" lvl="1" indent="-276352" algn="l">
              <a:lnSpc>
                <a:spcPts val="3583"/>
              </a:lnSpc>
              <a:buFont typeface="Arial"/>
              <a:buChar char="•"/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DataProcessingAgent</a:t>
            </a:r>
            <a:r>
              <a:rPr lang="en-US" sz="255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used 4 rigid tools: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• </a:t>
            </a: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match_data</a:t>
            </a: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(semantic matcher)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• </a:t>
            </a: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single_column</a:t>
            </a: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 </a:t>
            </a: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multi_column</a:t>
            </a: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,</a:t>
            </a: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 </a:t>
            </a:r>
          </a:p>
          <a:p>
            <a:pPr algn="l">
              <a:lnSpc>
                <a:spcPts val="3444"/>
              </a:lnSpc>
            </a:pP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  </a:t>
            </a: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</a:t>
            </a:r>
            <a:r>
              <a:rPr lang="en-US" sz="2460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multi_dataset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(manual rule-based analysis tools)</a:t>
            </a:r>
          </a:p>
          <a:p>
            <a:pPr algn="l">
              <a:lnSpc>
                <a:spcPts val="3444"/>
              </a:lnSpc>
            </a:pPr>
            <a:endParaRPr lang="en-US" sz="246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583"/>
              </a:lnSpc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Strengths</a:t>
            </a:r>
          </a:p>
          <a:p>
            <a:pPr algn="l">
              <a:lnSpc>
                <a:spcPts val="3583"/>
              </a:lnSpc>
            </a:pPr>
            <a:r>
              <a:rPr lang="en-US" sz="255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explicit logic, structured flow</a:t>
            </a:r>
          </a:p>
          <a:p>
            <a:pPr algn="l">
              <a:lnSpc>
                <a:spcPts val="3444"/>
              </a:lnSpc>
            </a:pPr>
            <a:endParaRPr lang="en-US" sz="2559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583"/>
              </a:lnSpc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Drawbacks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High maintenance &amp; complexity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Low flexibility to new queries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Heavy &amp; slow (especially match_data with embeddings)</a:t>
            </a:r>
          </a:p>
          <a:p>
            <a:pPr algn="l">
              <a:lnSpc>
                <a:spcPts val="3444"/>
              </a:lnSpc>
            </a:pPr>
            <a:r>
              <a:rPr lang="en-US" sz="246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• Difficult to chain operations</a:t>
            </a:r>
          </a:p>
          <a:p>
            <a:pPr algn="l">
              <a:lnSpc>
                <a:spcPts val="3444"/>
              </a:lnSpc>
              <a:spcBef>
                <a:spcPct val="0"/>
              </a:spcBef>
            </a:pPr>
            <a:endParaRPr lang="en-US" sz="246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906205" y="2565"/>
            <a:ext cx="6475591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Got Here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0954" y="1158227"/>
            <a:ext cx="10385142" cy="50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2"/>
              </a:lnSpc>
              <a:spcBef>
                <a:spcPct val="0"/>
              </a:spcBef>
            </a:pPr>
            <a:r>
              <a:rPr lang="en-US" sz="2966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From Hardcoded Tools to Prompt-Based Reasoning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2166" y="2328027"/>
            <a:ext cx="831890" cy="984485"/>
          </a:xfrm>
          <a:custGeom>
            <a:avLst/>
            <a:gdLst/>
            <a:ahLst/>
            <a:cxnLst/>
            <a:rect l="l" t="t" r="r" b="b"/>
            <a:pathLst>
              <a:path w="831890" h="984485">
                <a:moveTo>
                  <a:pt x="0" y="0"/>
                </a:moveTo>
                <a:lnTo>
                  <a:pt x="831890" y="0"/>
                </a:lnTo>
                <a:lnTo>
                  <a:pt x="831890" y="984485"/>
                </a:lnTo>
                <a:lnTo>
                  <a:pt x="0" y="9844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1544940" y="2541847"/>
            <a:ext cx="4860614" cy="723918"/>
            <a:chOff x="0" y="0"/>
            <a:chExt cx="468994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89948" cy="698500"/>
            </a:xfrm>
            <a:custGeom>
              <a:avLst/>
              <a:gdLst/>
              <a:ahLst/>
              <a:cxnLst/>
              <a:rect l="l" t="t" r="r" b="b"/>
              <a:pathLst>
                <a:path w="4689948" h="698500">
                  <a:moveTo>
                    <a:pt x="4689948" y="349250"/>
                  </a:moveTo>
                  <a:lnTo>
                    <a:pt x="44867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486748" y="0"/>
                  </a:lnTo>
                  <a:lnTo>
                    <a:pt x="4689948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4461348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001748" y="2533201"/>
            <a:ext cx="9749998" cy="6589326"/>
          </a:xfrm>
          <a:custGeom>
            <a:avLst/>
            <a:gdLst/>
            <a:ahLst/>
            <a:cxnLst/>
            <a:rect l="l" t="t" r="r" b="b"/>
            <a:pathLst>
              <a:path w="9749998" h="6589326">
                <a:moveTo>
                  <a:pt x="0" y="0"/>
                </a:moveTo>
                <a:lnTo>
                  <a:pt x="9749998" y="0"/>
                </a:lnTo>
                <a:lnTo>
                  <a:pt x="9749998" y="6589326"/>
                </a:lnTo>
                <a:lnTo>
                  <a:pt x="0" y="6589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09" r="-5874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7" name="Freeform 7"/>
          <p:cNvSpPr/>
          <p:nvPr/>
        </p:nvSpPr>
        <p:spPr>
          <a:xfrm>
            <a:off x="12877800" y="426124"/>
            <a:ext cx="5410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8" name="Freeform 8"/>
          <p:cNvSpPr/>
          <p:nvPr/>
        </p:nvSpPr>
        <p:spPr>
          <a:xfrm>
            <a:off x="317646" y="7717027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9" name="TextBox 9"/>
          <p:cNvSpPr txBox="1"/>
          <p:nvPr/>
        </p:nvSpPr>
        <p:spPr>
          <a:xfrm>
            <a:off x="1544940" y="2626438"/>
            <a:ext cx="4593083" cy="49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  <a:spcBef>
                <a:spcPct val="0"/>
              </a:spcBef>
            </a:pPr>
            <a:r>
              <a:rPr lang="en-US" sz="290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Intermediate System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6520" y="3847095"/>
            <a:ext cx="7597453" cy="372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3"/>
              </a:lnSpc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Split into 2-step pipeline:</a:t>
            </a:r>
          </a:p>
          <a:p>
            <a:pPr marL="552702" lvl="1" indent="-276351" algn="ctr">
              <a:lnSpc>
                <a:spcPts val="5683"/>
              </a:lnSpc>
              <a:buAutoNum type="arabicPeriod"/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</a:t>
            </a:r>
            <a:r>
              <a:rPr lang="en-US" sz="2559" b="1" i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atch_data</a:t>
            </a:r>
            <a:r>
              <a:rPr lang="en-US" sz="25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query parser + column matcher</a:t>
            </a:r>
          </a:p>
          <a:p>
            <a:pPr marL="552702" lvl="1" indent="-276351" algn="l">
              <a:lnSpc>
                <a:spcPts val="5683"/>
              </a:lnSpc>
              <a:buAutoNum type="arabicPeriod"/>
            </a:pPr>
            <a:r>
              <a:rPr lang="en-US" sz="2559" b="1" i="1">
                <a:solidFill>
                  <a:srgbClr val="FFFFFF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 InsightBuilder</a:t>
            </a:r>
            <a:r>
              <a:rPr lang="en-US" sz="25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code generator</a:t>
            </a:r>
          </a:p>
          <a:p>
            <a:pPr algn="ctr">
              <a:lnSpc>
                <a:spcPts val="5683"/>
              </a:lnSpc>
            </a:pPr>
            <a:endParaRPr lang="en-US" sz="2559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3174"/>
              </a:lnSpc>
            </a:pPr>
            <a:r>
              <a:rPr lang="en-US" sz="25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Goal</a:t>
            </a:r>
          </a:p>
          <a:p>
            <a:pPr algn="l">
              <a:lnSpc>
                <a:spcPts val="3174"/>
              </a:lnSpc>
            </a:pPr>
            <a:r>
              <a:rPr lang="en-US" sz="255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More modular, still rule-based but clearer logic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970" y="123517"/>
            <a:ext cx="8760061" cy="174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6"/>
              </a:lnSpc>
              <a:spcBef>
                <a:spcPct val="0"/>
              </a:spcBef>
            </a:pPr>
            <a:r>
              <a:rPr lang="en-US" sz="49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Turning Point: Towards Prompt-Based Modularity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46853" y="361130"/>
            <a:ext cx="5188747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1683547" y="1687007"/>
            <a:ext cx="4116986" cy="1202537"/>
            <a:chOff x="0" y="0"/>
            <a:chExt cx="2390931" cy="698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0931" cy="698371"/>
            </a:xfrm>
            <a:custGeom>
              <a:avLst/>
              <a:gdLst/>
              <a:ahLst/>
              <a:cxnLst/>
              <a:rect l="l" t="t" r="r" b="b"/>
              <a:pathLst>
                <a:path w="2390931" h="698371">
                  <a:moveTo>
                    <a:pt x="2187731" y="0"/>
                  </a:moveTo>
                  <a:lnTo>
                    <a:pt x="203200" y="0"/>
                  </a:lnTo>
                  <a:lnTo>
                    <a:pt x="0" y="349185"/>
                  </a:lnTo>
                  <a:lnTo>
                    <a:pt x="203200" y="698371"/>
                  </a:lnTo>
                  <a:lnTo>
                    <a:pt x="2187731" y="698371"/>
                  </a:lnTo>
                  <a:lnTo>
                    <a:pt x="2390931" y="349185"/>
                  </a:lnTo>
                  <a:lnTo>
                    <a:pt x="2187731" y="0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-66675"/>
              <a:ext cx="2086131" cy="765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048"/>
                </a:lnSpc>
              </a:pPr>
              <a:r>
                <a:rPr lang="en-US" sz="3605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Final Transition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462656"/>
            <a:ext cx="7112910" cy="974519"/>
            <a:chOff x="0" y="0"/>
            <a:chExt cx="5629889" cy="77133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29889" cy="771335"/>
            </a:xfrm>
            <a:custGeom>
              <a:avLst/>
              <a:gdLst/>
              <a:ahLst/>
              <a:cxnLst/>
              <a:rect l="l" t="t" r="r" b="b"/>
              <a:pathLst>
                <a:path w="5629889" h="771335">
                  <a:moveTo>
                    <a:pt x="5629889" y="385667"/>
                  </a:moveTo>
                  <a:lnTo>
                    <a:pt x="5426689" y="771335"/>
                  </a:lnTo>
                  <a:lnTo>
                    <a:pt x="203200" y="771335"/>
                  </a:lnTo>
                  <a:lnTo>
                    <a:pt x="0" y="385667"/>
                  </a:lnTo>
                  <a:lnTo>
                    <a:pt x="203200" y="0"/>
                  </a:lnTo>
                  <a:lnTo>
                    <a:pt x="5426689" y="0"/>
                  </a:lnTo>
                  <a:lnTo>
                    <a:pt x="5629889" y="385667"/>
                  </a:lnTo>
                  <a:close/>
                </a:path>
              </a:pathLst>
            </a:custGeom>
            <a:gradFill rotWithShape="1">
              <a:gsLst>
                <a:gs pos="0">
                  <a:srgbClr val="13217B">
                    <a:alpha val="100000"/>
                  </a:srgbClr>
                </a:gs>
                <a:gs pos="100000">
                  <a:srgbClr val="275DF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5401289" cy="799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8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079846" y="1756107"/>
            <a:ext cx="7537444" cy="7822999"/>
          </a:xfrm>
          <a:custGeom>
            <a:avLst/>
            <a:gdLst/>
            <a:ahLst/>
            <a:cxnLst/>
            <a:rect l="l" t="t" r="r" b="b"/>
            <a:pathLst>
              <a:path w="7537444" h="7822999">
                <a:moveTo>
                  <a:pt x="0" y="0"/>
                </a:moveTo>
                <a:lnTo>
                  <a:pt x="7537444" y="0"/>
                </a:lnTo>
                <a:lnTo>
                  <a:pt x="7537444" y="7823000"/>
                </a:lnTo>
                <a:lnTo>
                  <a:pt x="0" y="782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4" t="-2437" r="-2494"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10" name="Freeform 10"/>
          <p:cNvSpPr/>
          <p:nvPr/>
        </p:nvSpPr>
        <p:spPr>
          <a:xfrm>
            <a:off x="435599" y="1756107"/>
            <a:ext cx="894887" cy="1108219"/>
          </a:xfrm>
          <a:custGeom>
            <a:avLst/>
            <a:gdLst/>
            <a:ahLst/>
            <a:cxnLst/>
            <a:rect l="l" t="t" r="r" b="b"/>
            <a:pathLst>
              <a:path w="894887" h="1108219">
                <a:moveTo>
                  <a:pt x="0" y="0"/>
                </a:moveTo>
                <a:lnTo>
                  <a:pt x="894886" y="0"/>
                </a:lnTo>
                <a:lnTo>
                  <a:pt x="894886" y="1108219"/>
                </a:lnTo>
                <a:lnTo>
                  <a:pt x="0" y="1108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sp>
        <p:nvSpPr>
          <p:cNvPr id="11" name="TextBox 11"/>
          <p:cNvSpPr txBox="1"/>
          <p:nvPr/>
        </p:nvSpPr>
        <p:spPr>
          <a:xfrm>
            <a:off x="185550" y="6705118"/>
            <a:ext cx="7734054" cy="2257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594" lvl="1" indent="-281297" algn="ctr">
              <a:lnSpc>
                <a:spcPts val="3648"/>
              </a:lnSpc>
              <a:spcBef>
                <a:spcPct val="0"/>
              </a:spcBef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More flexible: handles any analysis pattern</a:t>
            </a:r>
          </a:p>
          <a:p>
            <a:pPr marL="562594" lvl="1" indent="-281297" algn="ctr">
              <a:lnSpc>
                <a:spcPts val="3648"/>
              </a:lnSpc>
              <a:spcBef>
                <a:spcPct val="0"/>
              </a:spcBef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Faster: reduced latency, no embeddings</a:t>
            </a:r>
          </a:p>
          <a:p>
            <a:pPr marL="562594" lvl="1" indent="-281297" algn="ctr">
              <a:lnSpc>
                <a:spcPts val="3648"/>
              </a:lnSpc>
              <a:spcBef>
                <a:spcPct val="0"/>
              </a:spcBef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Robust: works even with vague queries</a:t>
            </a:r>
          </a:p>
          <a:p>
            <a:pPr marL="562594" lvl="1" indent="-281297" algn="ctr">
              <a:lnSpc>
                <a:spcPts val="3648"/>
              </a:lnSpc>
              <a:spcBef>
                <a:spcPct val="0"/>
              </a:spcBef>
              <a:buFont typeface="Arial"/>
              <a:buChar char="•"/>
            </a:pPr>
            <a:r>
              <a:rPr lang="en-US" sz="26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Clean: fewer tools, easier to maintain</a:t>
            </a:r>
          </a:p>
          <a:p>
            <a:pPr algn="ctr">
              <a:lnSpc>
                <a:spcPts val="3648"/>
              </a:lnSpc>
              <a:spcBef>
                <a:spcPct val="0"/>
              </a:spcBef>
            </a:pPr>
            <a:endParaRPr lang="en-US" sz="2605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0" y="8963030"/>
            <a:ext cx="7622269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T"/>
          </a:p>
        </p:txBody>
      </p:sp>
      <p:sp>
        <p:nvSpPr>
          <p:cNvPr id="13" name="TextBox 13"/>
          <p:cNvSpPr txBox="1"/>
          <p:nvPr/>
        </p:nvSpPr>
        <p:spPr>
          <a:xfrm>
            <a:off x="348065" y="2994319"/>
            <a:ext cx="8958450" cy="261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987" lvl="1" indent="-266494" algn="l">
              <a:lnSpc>
                <a:spcPts val="3456"/>
              </a:lnSpc>
              <a:buFont typeface="Arial"/>
              <a:buChar char="•"/>
            </a:pPr>
            <a:r>
              <a:rPr lang="en-US" sz="2468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match_data</a:t>
            </a:r>
            <a:r>
              <a:rPr lang="en-US" sz="24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→ completely removed</a:t>
            </a:r>
          </a:p>
          <a:p>
            <a:pPr marL="532987" lvl="1" indent="-266494" algn="l">
              <a:lnSpc>
                <a:spcPts val="3456"/>
              </a:lnSpc>
              <a:buFont typeface="Arial"/>
              <a:buChar char="•"/>
            </a:pPr>
            <a:r>
              <a:rPr lang="en-US" sz="2468" i="1">
                <a:solidFill>
                  <a:srgbClr val="FFFFFF"/>
                </a:solidFill>
                <a:latin typeface="Open Sauce Light Italics"/>
                <a:ea typeface="Open Sauce Light Italics"/>
                <a:cs typeface="Open Sauce Light Italics"/>
                <a:sym typeface="Open Sauce Light Italics"/>
              </a:rPr>
              <a:t>InsightBuilder</a:t>
            </a:r>
            <a:r>
              <a:rPr lang="en-US" sz="24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becomes single smart prompt-based tool:</a:t>
            </a:r>
          </a:p>
          <a:p>
            <a:pPr algn="l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✔ Understands the query</a:t>
            </a:r>
          </a:p>
          <a:p>
            <a:pPr algn="l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✔ Identifies datasets &amp; columns</a:t>
            </a:r>
          </a:p>
          <a:p>
            <a:pPr algn="l">
              <a:lnSpc>
                <a:spcPts val="3456"/>
              </a:lnSpc>
            </a:pPr>
            <a:r>
              <a:rPr lang="en-US" sz="246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✔ Generates full executable Python code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endParaRPr lang="en-US" sz="2468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466171" y="-133350"/>
            <a:ext cx="7680689" cy="1745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6"/>
              </a:lnSpc>
              <a:spcBef>
                <a:spcPct val="0"/>
              </a:spcBef>
            </a:pPr>
            <a:r>
              <a:rPr lang="en-US" sz="49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Final System: Simpler, Faster, More Powerful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0485" y="5715040"/>
            <a:ext cx="6291783" cy="422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8"/>
              </a:lnSpc>
              <a:spcBef>
                <a:spcPct val="0"/>
              </a:spcBef>
            </a:pPr>
            <a:r>
              <a:rPr lang="en-US" sz="250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Benefits of Full Prompt-Based Reasoning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5509" y="9211924"/>
            <a:ext cx="7124096" cy="102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7"/>
              </a:lnSpc>
            </a:pPr>
            <a:r>
              <a:rPr lang="en-US" sz="2410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Tried merging agents →</a:t>
            </a:r>
            <a:r>
              <a:rPr lang="en-US" sz="24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Worse performance</a:t>
            </a:r>
          </a:p>
          <a:p>
            <a:pPr algn="l">
              <a:lnSpc>
                <a:spcPts val="4217"/>
              </a:lnSpc>
            </a:pPr>
            <a:r>
              <a:rPr lang="en-US" sz="241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</p:txBody>
      </p:sp>
      <p:sp>
        <p:nvSpPr>
          <p:cNvPr id="17" name="Freeform 17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85721" y="-88392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3" name="Group 3"/>
          <p:cNvGrpSpPr/>
          <p:nvPr/>
        </p:nvGrpSpPr>
        <p:grpSpPr>
          <a:xfrm>
            <a:off x="10551912" y="1491945"/>
            <a:ext cx="4667617" cy="1580018"/>
            <a:chOff x="0" y="0"/>
            <a:chExt cx="3184847" cy="10780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4847" cy="1078091"/>
            </a:xfrm>
            <a:custGeom>
              <a:avLst/>
              <a:gdLst/>
              <a:ahLst/>
              <a:cxnLst/>
              <a:rect l="l" t="t" r="r" b="b"/>
              <a:pathLst>
                <a:path w="3184847" h="1078091">
                  <a:moveTo>
                    <a:pt x="3184847" y="539046"/>
                  </a:moveTo>
                  <a:lnTo>
                    <a:pt x="2981647" y="1078091"/>
                  </a:lnTo>
                  <a:lnTo>
                    <a:pt x="203200" y="1078091"/>
                  </a:lnTo>
                  <a:lnTo>
                    <a:pt x="0" y="539046"/>
                  </a:lnTo>
                  <a:lnTo>
                    <a:pt x="203200" y="0"/>
                  </a:lnTo>
                  <a:lnTo>
                    <a:pt x="2981647" y="0"/>
                  </a:lnTo>
                  <a:lnTo>
                    <a:pt x="3184847" y="539046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2956247" cy="11161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Assess the accuracy and robustness of the multi-agent system compared to manual Python solutions.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58893" y="1902449"/>
            <a:ext cx="3173924" cy="759009"/>
            <a:chOff x="0" y="0"/>
            <a:chExt cx="2014695" cy="4817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4695" cy="481792"/>
            </a:xfrm>
            <a:custGeom>
              <a:avLst/>
              <a:gdLst/>
              <a:ahLst/>
              <a:cxnLst/>
              <a:rect l="l" t="t" r="r" b="b"/>
              <a:pathLst>
                <a:path w="2014695" h="481792">
                  <a:moveTo>
                    <a:pt x="2014695" y="240896"/>
                  </a:moveTo>
                  <a:lnTo>
                    <a:pt x="1608295" y="0"/>
                  </a:lnTo>
                  <a:lnTo>
                    <a:pt x="1608295" y="203200"/>
                  </a:lnTo>
                  <a:lnTo>
                    <a:pt x="0" y="203200"/>
                  </a:lnTo>
                  <a:lnTo>
                    <a:pt x="0" y="278592"/>
                  </a:lnTo>
                  <a:lnTo>
                    <a:pt x="1608295" y="278592"/>
                  </a:lnTo>
                  <a:lnTo>
                    <a:pt x="1608295" y="481792"/>
                  </a:lnTo>
                  <a:lnTo>
                    <a:pt x="2014695" y="240896"/>
                  </a:lnTo>
                  <a:close/>
                </a:path>
              </a:pathLst>
            </a:custGeom>
            <a:solidFill>
              <a:srgbClr val="0B52C5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4625"/>
              <a:ext cx="1913095" cy="103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45340" y="4763995"/>
            <a:ext cx="3173924" cy="759009"/>
            <a:chOff x="0" y="0"/>
            <a:chExt cx="2014695" cy="48179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4695" cy="481792"/>
            </a:xfrm>
            <a:custGeom>
              <a:avLst/>
              <a:gdLst/>
              <a:ahLst/>
              <a:cxnLst/>
              <a:rect l="l" t="t" r="r" b="b"/>
              <a:pathLst>
                <a:path w="2014695" h="481792">
                  <a:moveTo>
                    <a:pt x="2014695" y="240896"/>
                  </a:moveTo>
                  <a:lnTo>
                    <a:pt x="1608295" y="0"/>
                  </a:lnTo>
                  <a:lnTo>
                    <a:pt x="1608295" y="203200"/>
                  </a:lnTo>
                  <a:lnTo>
                    <a:pt x="0" y="203200"/>
                  </a:lnTo>
                  <a:lnTo>
                    <a:pt x="0" y="278592"/>
                  </a:lnTo>
                  <a:lnTo>
                    <a:pt x="1608295" y="278592"/>
                  </a:lnTo>
                  <a:lnTo>
                    <a:pt x="1608295" y="481792"/>
                  </a:lnTo>
                  <a:lnTo>
                    <a:pt x="2014695" y="240896"/>
                  </a:lnTo>
                  <a:close/>
                </a:path>
              </a:pathLst>
            </a:custGeom>
            <a:solidFill>
              <a:srgbClr val="0B52C5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4625"/>
              <a:ext cx="1913095" cy="103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95930" y="3645705"/>
            <a:ext cx="6747391" cy="3527110"/>
            <a:chOff x="0" y="0"/>
            <a:chExt cx="4603936" cy="24066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03936" cy="2406647"/>
            </a:xfrm>
            <a:custGeom>
              <a:avLst/>
              <a:gdLst/>
              <a:ahLst/>
              <a:cxnLst/>
              <a:rect l="l" t="t" r="r" b="b"/>
              <a:pathLst>
                <a:path w="4603936" h="2406647">
                  <a:moveTo>
                    <a:pt x="4603936" y="1203323"/>
                  </a:moveTo>
                  <a:lnTo>
                    <a:pt x="4400736" y="2406647"/>
                  </a:lnTo>
                  <a:lnTo>
                    <a:pt x="203200" y="2406647"/>
                  </a:lnTo>
                  <a:lnTo>
                    <a:pt x="0" y="1203323"/>
                  </a:lnTo>
                  <a:lnTo>
                    <a:pt x="203200" y="0"/>
                  </a:lnTo>
                  <a:lnTo>
                    <a:pt x="4400736" y="0"/>
                  </a:lnTo>
                  <a:lnTo>
                    <a:pt x="4603936" y="1203323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95250"/>
              <a:ext cx="4375336" cy="2501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6"/>
                </a:lnSpc>
              </a:pP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23 user queries from </a:t>
              </a:r>
              <a:r>
                <a:rPr lang="en-US" sz="2105" i="1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Evaluation_Questions.csv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Agent Answer</a:t>
              </a: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vs </a:t>
              </a: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Manual Ground Truth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Each test included: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•</a:t>
              </a: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Natural-language prompt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• Expected Python code + output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• Agent output</a:t>
              </a:r>
            </a:p>
            <a:p>
              <a:pPr algn="ctr">
                <a:lnSpc>
                  <a:spcPts val="3516"/>
                </a:lnSpc>
              </a:pP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• Correctness label: YES / NO</a:t>
              </a:r>
            </a:p>
            <a:p>
              <a:pPr algn="ctr">
                <a:lnSpc>
                  <a:spcPts val="3516"/>
                </a:lnSpc>
              </a:pPr>
              <a:endParaRPr lang="en-US" sz="2105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8052816"/>
            <a:ext cx="7315200" cy="2234184"/>
          </a:xfrm>
          <a:custGeom>
            <a:avLst/>
            <a:gdLst/>
            <a:ahLst/>
            <a:cxnLst/>
            <a:rect l="l" t="t" r="r" b="b"/>
            <a:pathLst>
              <a:path w="7315200" h="2234184">
                <a:moveTo>
                  <a:pt x="0" y="0"/>
                </a:moveTo>
                <a:lnTo>
                  <a:pt x="7315200" y="0"/>
                </a:lnTo>
                <a:lnTo>
                  <a:pt x="7315200" y="2234184"/>
                </a:lnTo>
                <a:lnTo>
                  <a:pt x="0" y="2234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  <p:grpSp>
        <p:nvGrpSpPr>
          <p:cNvPr id="16" name="Group 16"/>
          <p:cNvGrpSpPr/>
          <p:nvPr/>
        </p:nvGrpSpPr>
        <p:grpSpPr>
          <a:xfrm>
            <a:off x="4845340" y="8227308"/>
            <a:ext cx="3173924" cy="759009"/>
            <a:chOff x="0" y="0"/>
            <a:chExt cx="2014695" cy="4817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14695" cy="481792"/>
            </a:xfrm>
            <a:custGeom>
              <a:avLst/>
              <a:gdLst/>
              <a:ahLst/>
              <a:cxnLst/>
              <a:rect l="l" t="t" r="r" b="b"/>
              <a:pathLst>
                <a:path w="2014695" h="481792">
                  <a:moveTo>
                    <a:pt x="2014695" y="240896"/>
                  </a:moveTo>
                  <a:lnTo>
                    <a:pt x="1608295" y="0"/>
                  </a:lnTo>
                  <a:lnTo>
                    <a:pt x="1608295" y="203200"/>
                  </a:lnTo>
                  <a:lnTo>
                    <a:pt x="0" y="203200"/>
                  </a:lnTo>
                  <a:lnTo>
                    <a:pt x="0" y="278592"/>
                  </a:lnTo>
                  <a:lnTo>
                    <a:pt x="1608295" y="278592"/>
                  </a:lnTo>
                  <a:lnTo>
                    <a:pt x="1608295" y="481792"/>
                  </a:lnTo>
                  <a:lnTo>
                    <a:pt x="2014695" y="240896"/>
                  </a:lnTo>
                  <a:close/>
                </a:path>
              </a:pathLst>
            </a:custGeom>
            <a:solidFill>
              <a:srgbClr val="0B52C5"/>
            </a:solidFill>
          </p:spPr>
          <p:txBody>
            <a:bodyPr/>
            <a:lstStyle/>
            <a:p>
              <a:endParaRPr lang="en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74625"/>
              <a:ext cx="1913095" cy="103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8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127235" y="8094963"/>
            <a:ext cx="6416086" cy="1023701"/>
            <a:chOff x="0" y="0"/>
            <a:chExt cx="4377877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77877" cy="698500"/>
            </a:xfrm>
            <a:custGeom>
              <a:avLst/>
              <a:gdLst/>
              <a:ahLst/>
              <a:cxnLst/>
              <a:rect l="l" t="t" r="r" b="b"/>
              <a:pathLst>
                <a:path w="4377877" h="698500">
                  <a:moveTo>
                    <a:pt x="4377877" y="349250"/>
                  </a:moveTo>
                  <a:lnTo>
                    <a:pt x="4174677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4174677" y="0"/>
                  </a:lnTo>
                  <a:lnTo>
                    <a:pt x="4377877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275DFF">
                    <a:alpha val="100000"/>
                  </a:srgbClr>
                </a:gs>
                <a:gs pos="100000">
                  <a:srgbClr val="13217B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4149277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8"/>
                </a:lnSpc>
              </a:pP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Accuracy</a:t>
              </a: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= % of correct answers</a:t>
              </a:r>
            </a:p>
            <a:p>
              <a:pPr algn="ctr">
                <a:lnSpc>
                  <a:spcPts val="2948"/>
                </a:lnSpc>
              </a:pP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105" b="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Result</a:t>
              </a:r>
              <a:r>
                <a:rPr lang="en-US" sz="2105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96% (22/23 queries correct)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56170" y="1816724"/>
            <a:ext cx="1764727" cy="77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6"/>
              </a:lnSpc>
              <a:spcBef>
                <a:spcPct val="0"/>
              </a:spcBef>
            </a:pPr>
            <a:r>
              <a:rPr lang="en-US" sz="4561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5887" y="4511444"/>
            <a:ext cx="4403006" cy="1605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  <a:spcBef>
                <a:spcPct val="0"/>
              </a:spcBef>
            </a:pPr>
            <a:r>
              <a:rPr lang="en-US" sz="46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 SETUP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3900" y="2565"/>
            <a:ext cx="10948603" cy="102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16"/>
              </a:lnSpc>
              <a:spcBef>
                <a:spcPct val="0"/>
              </a:spcBef>
            </a:pPr>
            <a:r>
              <a:rPr lang="en-US" sz="57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 Methodology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9394" y="8199807"/>
            <a:ext cx="4403006" cy="786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3"/>
              </a:lnSpc>
              <a:spcBef>
                <a:spcPct val="0"/>
              </a:spcBef>
            </a:pPr>
            <a:r>
              <a:rPr lang="en-US" sz="4659" b="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METRIC USED</a:t>
            </a:r>
          </a:p>
        </p:txBody>
      </p:sp>
      <p:sp>
        <p:nvSpPr>
          <p:cNvPr id="26" name="Freeform 26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182486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6730" b="6730"/>
          <a:stretch>
            <a:fillRect/>
          </a:stretch>
        </p:blipFill>
        <p:spPr>
          <a:xfrm>
            <a:off x="1028700" y="1176981"/>
            <a:ext cx="16230600" cy="87786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114855" y="-79384"/>
            <a:ext cx="14058290" cy="973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7"/>
              </a:lnSpc>
              <a:spcBef>
                <a:spcPct val="0"/>
              </a:spcBef>
            </a:pPr>
            <a:r>
              <a:rPr lang="en-US" sz="544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Let’s see it in action!</a:t>
            </a:r>
          </a:p>
        </p:txBody>
      </p:sp>
      <p:sp>
        <p:nvSpPr>
          <p:cNvPr id="5" name="Freeform 5"/>
          <p:cNvSpPr/>
          <p:nvPr/>
        </p:nvSpPr>
        <p:spPr>
          <a:xfrm>
            <a:off x="624850" y="426124"/>
            <a:ext cx="3012881" cy="602576"/>
          </a:xfrm>
          <a:custGeom>
            <a:avLst/>
            <a:gdLst/>
            <a:ahLst/>
            <a:cxnLst/>
            <a:rect l="l" t="t" r="r" b="b"/>
            <a:pathLst>
              <a:path w="3012881" h="602576">
                <a:moveTo>
                  <a:pt x="0" y="0"/>
                </a:moveTo>
                <a:lnTo>
                  <a:pt x="3012881" y="0"/>
                </a:lnTo>
                <a:lnTo>
                  <a:pt x="3012881" y="602576"/>
                </a:lnTo>
                <a:lnTo>
                  <a:pt x="0" y="60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695</Words>
  <Application>Microsoft Macintosh PowerPoint</Application>
  <PresentationFormat>Custom</PresentationFormat>
  <Paragraphs>134</Paragraphs>
  <Slides>17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Poppins Bold</vt:lpstr>
      <vt:lpstr>Open Sauce Light Italics</vt:lpstr>
      <vt:lpstr>Open Sauce Bold</vt:lpstr>
      <vt:lpstr>Open Sauce Italics</vt:lpstr>
      <vt:lpstr>Open Sauce</vt:lpstr>
      <vt:lpstr>Open Sans</vt:lpstr>
      <vt:lpstr>Open Sauce Bold Italics</vt:lpstr>
      <vt:lpstr>Calibri</vt:lpstr>
      <vt:lpstr>Aptos</vt:lpstr>
      <vt:lpstr>Open Sauce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SYSTEM</dc:title>
  <cp:lastModifiedBy>Paolina Beatrice Mazza</cp:lastModifiedBy>
  <cp:revision>4</cp:revision>
  <dcterms:created xsi:type="dcterms:W3CDTF">2006-08-16T00:00:00Z</dcterms:created>
  <dcterms:modified xsi:type="dcterms:W3CDTF">2025-05-15T13:54:32Z</dcterms:modified>
  <dc:identifier>DAGnbKWT9e8</dc:identifier>
</cp:coreProperties>
</file>